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Lst>
  <p:sldSz cx="18288000" cy="10287000"/>
  <p:notesSz cx="6858000" cy="9144000"/>
  <p:embeddedFontLst>
    <p:embeddedFont>
      <p:font typeface="Arimo" panose="020B0604020202020204" charset="0"/>
      <p:regular r:id="rId16"/>
    </p:embeddedFont>
    <p:embeddedFont>
      <p:font typeface="Calibri" panose="020F0502020204030204" pitchFamily="34" charset="0"/>
      <p:regular r:id="rId17"/>
      <p:bold r:id="rId18"/>
      <p:italic r:id="rId19"/>
      <p:boldItalic r:id="rId20"/>
    </p:embeddedFont>
    <p:embeddedFont>
      <p:font typeface="HK Grotesk Bold" panose="020B0604020202020204" charset="0"/>
      <p:regular r:id="rId21"/>
    </p:embeddedFont>
    <p:embeddedFont>
      <p:font typeface="HK Grotesk Medium"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2" d="100"/>
          <a:sy n="72" d="100"/>
        </p:scale>
        <p:origin x="65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leapmotion.com/northstar" TargetMode="Externa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1089705" y="8851858"/>
            <a:ext cx="6183450" cy="412503"/>
          </a:xfrm>
          <a:prstGeom prst="rect">
            <a:avLst/>
          </a:prstGeom>
        </p:spPr>
        <p:txBody>
          <a:bodyPr lIns="0" tIns="0" rIns="0" bIns="0" rtlCol="0" anchor="t">
            <a:spAutoFit/>
          </a:bodyPr>
          <a:lstStyle/>
          <a:p>
            <a:pPr algn="r">
              <a:lnSpc>
                <a:spcPts val="3360"/>
              </a:lnSpc>
            </a:pPr>
            <a:r>
              <a:rPr lang="en-US" sz="2800" dirty="0">
                <a:solidFill>
                  <a:srgbClr val="FFFFFF"/>
                </a:solidFill>
                <a:latin typeface="HK Grotesk Medium"/>
              </a:rPr>
              <a:t>What's in store for us?</a:t>
            </a:r>
          </a:p>
        </p:txBody>
      </p:sp>
      <p:grpSp>
        <p:nvGrpSpPr>
          <p:cNvPr id="3" name="Group 3"/>
          <p:cNvGrpSpPr/>
          <p:nvPr/>
        </p:nvGrpSpPr>
        <p:grpSpPr>
          <a:xfrm>
            <a:off x="1028700" y="2574533"/>
            <a:ext cx="7706900" cy="5137933"/>
            <a:chOff x="0" y="0"/>
            <a:chExt cx="10275866" cy="6850578"/>
          </a:xfrm>
        </p:grpSpPr>
        <p:pic>
          <p:nvPicPr>
            <p:cNvPr id="4" name="Picture 4"/>
            <p:cNvPicPr>
              <a:picLocks noChangeAspect="1"/>
            </p:cNvPicPr>
            <p:nvPr/>
          </p:nvPicPr>
          <p:blipFill>
            <a:blip r:embed="rId2"/>
            <a:srcRect/>
            <a:stretch>
              <a:fillRect/>
            </a:stretch>
          </p:blipFill>
          <p:spPr>
            <a:xfrm>
              <a:off x="3425289" y="0"/>
              <a:ext cx="6850578" cy="6850578"/>
            </a:xfrm>
            <a:prstGeom prst="rect">
              <a:avLst/>
            </a:prstGeom>
          </p:spPr>
        </p:pic>
        <p:pic>
          <p:nvPicPr>
            <p:cNvPr id="5" name="Picture 5"/>
            <p:cNvPicPr>
              <a:picLocks noChangeAspect="1"/>
            </p:cNvPicPr>
            <p:nvPr/>
          </p:nvPicPr>
          <p:blipFill>
            <a:blip r:embed="rId3"/>
            <a:srcRect/>
            <a:stretch>
              <a:fillRect/>
            </a:stretch>
          </p:blipFill>
          <p:spPr>
            <a:xfrm>
              <a:off x="0" y="0"/>
              <a:ext cx="6850578" cy="6850578"/>
            </a:xfrm>
            <a:prstGeom prst="rect">
              <a:avLst/>
            </a:prstGeom>
          </p:spPr>
        </p:pic>
      </p:grpSp>
      <p:sp>
        <p:nvSpPr>
          <p:cNvPr id="6" name="TextBox 6"/>
          <p:cNvSpPr txBox="1"/>
          <p:nvPr/>
        </p:nvSpPr>
        <p:spPr>
          <a:xfrm>
            <a:off x="7058787" y="2644684"/>
            <a:ext cx="9170291" cy="4492886"/>
          </a:xfrm>
          <a:prstGeom prst="rect">
            <a:avLst/>
          </a:prstGeom>
        </p:spPr>
        <p:txBody>
          <a:bodyPr lIns="0" tIns="0" rIns="0" bIns="0" rtlCol="0" anchor="t">
            <a:spAutoFit/>
          </a:bodyPr>
          <a:lstStyle/>
          <a:p>
            <a:pPr>
              <a:lnSpc>
                <a:spcPts val="11866"/>
              </a:lnSpc>
            </a:pPr>
            <a:r>
              <a:rPr lang="en-US" sz="9889" dirty="0">
                <a:solidFill>
                  <a:srgbClr val="FFFFFF"/>
                </a:solidFill>
                <a:latin typeface="HK Grotesk Bold"/>
              </a:rPr>
              <a:t>The Future of Human Machine Interface</a:t>
            </a:r>
          </a:p>
        </p:txBody>
      </p:sp>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01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0134247" y="2950946"/>
            <a:ext cx="6521227" cy="4385107"/>
            <a:chOff x="0" y="0"/>
            <a:chExt cx="8694970" cy="5846809"/>
          </a:xfrm>
        </p:grpSpPr>
        <p:sp>
          <p:nvSpPr>
            <p:cNvPr id="3" name="TextBox 3"/>
            <p:cNvSpPr txBox="1"/>
            <p:nvPr/>
          </p:nvSpPr>
          <p:spPr>
            <a:xfrm>
              <a:off x="0" y="66675"/>
              <a:ext cx="8694970" cy="2632646"/>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AUTO TRANSLATION</a:t>
              </a:r>
            </a:p>
          </p:txBody>
        </p:sp>
        <p:sp>
          <p:nvSpPr>
            <p:cNvPr id="4" name="TextBox 4"/>
            <p:cNvSpPr txBox="1"/>
            <p:nvPr/>
          </p:nvSpPr>
          <p:spPr>
            <a:xfrm>
              <a:off x="0" y="3494706"/>
              <a:ext cx="8694970" cy="2352103"/>
            </a:xfrm>
            <a:prstGeom prst="rect">
              <a:avLst/>
            </a:prstGeom>
          </p:spPr>
          <p:txBody>
            <a:bodyPr lIns="0" tIns="0" rIns="0" bIns="0" rtlCol="0" anchor="t">
              <a:spAutoFit/>
            </a:bodyPr>
            <a:lstStyle/>
            <a:p>
              <a:pPr>
                <a:lnSpc>
                  <a:spcPts val="3509"/>
                </a:lnSpc>
              </a:pPr>
              <a:r>
                <a:rPr lang="en-US" sz="2699">
                  <a:solidFill>
                    <a:srgbClr val="FFFFFF"/>
                  </a:solidFill>
                  <a:latin typeface="HK Grotesk Medium"/>
                </a:rPr>
                <a:t>Presentations are communication tools that can be used as demonstrations, lectures, speeches, reports, and more.</a:t>
              </a:r>
            </a:p>
            <a:p>
              <a:pPr>
                <a:lnSpc>
                  <a:spcPts val="3509"/>
                </a:lnSpc>
              </a:pPr>
              <a:r>
                <a:rPr lang="en-US" sz="2699">
                  <a:solidFill>
                    <a:srgbClr val="FFFFFF"/>
                  </a:solidFill>
                  <a:latin typeface="HK Grotesk Medium"/>
                </a:rPr>
                <a:t>It is mostly presented before an audience. </a:t>
              </a:r>
            </a:p>
          </p:txBody>
        </p:sp>
      </p:grpSp>
      <p:grpSp>
        <p:nvGrpSpPr>
          <p:cNvPr id="5" name="Group 5"/>
          <p:cNvGrpSpPr/>
          <p:nvPr/>
        </p:nvGrpSpPr>
        <p:grpSpPr>
          <a:xfrm>
            <a:off x="1632526" y="2189459"/>
            <a:ext cx="6694854" cy="5908082"/>
            <a:chOff x="0" y="0"/>
            <a:chExt cx="8926471" cy="7877443"/>
          </a:xfrm>
        </p:grpSpPr>
        <p:pic>
          <p:nvPicPr>
            <p:cNvPr id="6" name="Picture 6"/>
            <p:cNvPicPr>
              <a:picLocks noChangeAspect="1"/>
            </p:cNvPicPr>
            <p:nvPr/>
          </p:nvPicPr>
          <p:blipFill>
            <a:blip r:embed="rId2"/>
            <a:srcRect/>
            <a:stretch>
              <a:fillRect/>
            </a:stretch>
          </p:blipFill>
          <p:spPr>
            <a:xfrm>
              <a:off x="1169144" y="1999390"/>
              <a:ext cx="7757327" cy="3878664"/>
            </a:xfrm>
            <a:prstGeom prst="rect">
              <a:avLst/>
            </a:prstGeom>
          </p:spPr>
        </p:pic>
        <p:pic>
          <p:nvPicPr>
            <p:cNvPr id="7" name="Picture 7"/>
            <p:cNvPicPr>
              <a:picLocks noChangeAspect="1"/>
            </p:cNvPicPr>
            <p:nvPr/>
          </p:nvPicPr>
          <p:blipFill>
            <a:blip r:embed="rId3"/>
            <a:srcRect/>
            <a:stretch>
              <a:fillRect/>
            </a:stretch>
          </p:blipFill>
          <p:spPr>
            <a:xfrm>
              <a:off x="0" y="0"/>
              <a:ext cx="4841047" cy="7877443"/>
            </a:xfrm>
            <a:prstGeom prst="rect">
              <a:avLst/>
            </a:prstGeom>
          </p:spPr>
        </p:pic>
      </p:grpSp>
      <p:sp>
        <p:nvSpPr>
          <p:cNvPr id="8" name="TextBox 8"/>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11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4764463"/>
            <a:ext cx="18288000" cy="5522537"/>
          </a:xfrm>
          <a:prstGeom prst="rect">
            <a:avLst/>
          </a:prstGeom>
          <a:solidFill>
            <a:srgbClr val="191824"/>
          </a:solidFill>
        </p:spPr>
      </p:sp>
      <p:pic>
        <p:nvPicPr>
          <p:cNvPr id="3" name="Picture 3"/>
          <p:cNvPicPr>
            <a:picLocks noChangeAspect="1"/>
          </p:cNvPicPr>
          <p:nvPr/>
        </p:nvPicPr>
        <p:blipFill>
          <a:blip r:embed="rId2"/>
          <a:srcRect/>
          <a:stretch>
            <a:fillRect/>
          </a:stretch>
        </p:blipFill>
        <p:spPr>
          <a:xfrm>
            <a:off x="3665721" y="5278288"/>
            <a:ext cx="10956558" cy="5008712"/>
          </a:xfrm>
          <a:prstGeom prst="rect">
            <a:avLst/>
          </a:prstGeom>
        </p:spPr>
      </p:pic>
      <p:sp>
        <p:nvSpPr>
          <p:cNvPr id="4" name="TextBox 4"/>
          <p:cNvSpPr txBox="1"/>
          <p:nvPr/>
        </p:nvSpPr>
        <p:spPr>
          <a:xfrm>
            <a:off x="1691102" y="1436661"/>
            <a:ext cx="6828302" cy="1957816"/>
          </a:xfrm>
          <a:prstGeom prst="rect">
            <a:avLst/>
          </a:prstGeom>
        </p:spPr>
        <p:txBody>
          <a:bodyPr lIns="0" tIns="0" rIns="0" bIns="0" rtlCol="0" anchor="t">
            <a:spAutoFit/>
          </a:bodyPr>
          <a:lstStyle/>
          <a:p>
            <a:pPr algn="r">
              <a:lnSpc>
                <a:spcPts val="7699"/>
              </a:lnSpc>
            </a:pPr>
            <a:r>
              <a:rPr lang="en-US" sz="6999">
                <a:solidFill>
                  <a:srgbClr val="191824"/>
                </a:solidFill>
                <a:latin typeface="HK Grotesk Bold"/>
              </a:rPr>
              <a:t>PROLIFERATION OF CHAT BOTS</a:t>
            </a:r>
          </a:p>
        </p:txBody>
      </p:sp>
      <p:sp>
        <p:nvSpPr>
          <p:cNvPr id="5" name="TextBox 5"/>
          <p:cNvSpPr txBox="1"/>
          <p:nvPr/>
        </p:nvSpPr>
        <p:spPr>
          <a:xfrm>
            <a:off x="9768596" y="1482333"/>
            <a:ext cx="6521227" cy="1771221"/>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Presentations are communication tools that can be used as demonstrations, lectures, speeches, reports, and more.</a:t>
            </a:r>
          </a:p>
          <a:p>
            <a:pPr>
              <a:lnSpc>
                <a:spcPts val="3509"/>
              </a:lnSpc>
            </a:pPr>
            <a:r>
              <a:rPr lang="en-US" sz="2699">
                <a:solidFill>
                  <a:srgbClr val="191824"/>
                </a:solidFill>
                <a:latin typeface="HK Grotesk Medium"/>
              </a:rPr>
              <a:t>It is mostly presented before an audience.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356818" y="7092870"/>
            <a:ext cx="6336109" cy="1771221"/>
          </a:xfrm>
          <a:prstGeom prst="rect">
            <a:avLst/>
          </a:prstGeom>
        </p:spPr>
        <p:txBody>
          <a:bodyPr lIns="0" tIns="0" rIns="0" bIns="0" rtlCol="0" anchor="t">
            <a:spAutoFit/>
          </a:bodyPr>
          <a:lstStyle/>
          <a:p>
            <a:pPr algn="r">
              <a:lnSpc>
                <a:spcPts val="3510"/>
              </a:lnSpc>
            </a:pPr>
            <a:r>
              <a:rPr lang="en-US" sz="2700">
                <a:solidFill>
                  <a:srgbClr val="191824"/>
                </a:solidFill>
                <a:latin typeface="HK Grotesk Medium"/>
              </a:rPr>
              <a:t>Presentations are communication tools that can be used as demonstrations, lectures, speeches, reports, and more.</a:t>
            </a:r>
          </a:p>
          <a:p>
            <a:pPr marL="0" lvl="0" indent="0" algn="r">
              <a:lnSpc>
                <a:spcPts val="3509"/>
              </a:lnSpc>
              <a:spcBef>
                <a:spcPct val="0"/>
              </a:spcBef>
            </a:pPr>
            <a:r>
              <a:rPr lang="en-US" sz="1998" u="none">
                <a:solidFill>
                  <a:srgbClr val="191824"/>
                </a:solidFill>
                <a:latin typeface="Arimo"/>
              </a:rPr>
              <a:t>It is mostly presented before an audience.</a:t>
            </a:r>
          </a:p>
        </p:txBody>
      </p:sp>
      <p:sp>
        <p:nvSpPr>
          <p:cNvPr id="3" name="TextBox 3"/>
          <p:cNvSpPr txBox="1"/>
          <p:nvPr/>
        </p:nvSpPr>
        <p:spPr>
          <a:xfrm>
            <a:off x="9595072" y="7092870"/>
            <a:ext cx="6336109" cy="1771221"/>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Presentations are communication tools that can be used as demonstrations, lectures, speeches, reports, and more.</a:t>
            </a:r>
          </a:p>
          <a:p>
            <a:pPr marL="0" lvl="0" indent="0" algn="l">
              <a:lnSpc>
                <a:spcPts val="3510"/>
              </a:lnSpc>
              <a:spcBef>
                <a:spcPct val="0"/>
              </a:spcBef>
            </a:pPr>
            <a:r>
              <a:rPr lang="en-US" sz="2700" u="none">
                <a:solidFill>
                  <a:srgbClr val="191824"/>
                </a:solidFill>
                <a:latin typeface="Arimo"/>
              </a:rPr>
              <a:t>It is mostly presented before an audience.</a:t>
            </a:r>
          </a:p>
        </p:txBody>
      </p:sp>
      <p:pic>
        <p:nvPicPr>
          <p:cNvPr id="4" name="Picture 4"/>
          <p:cNvPicPr>
            <a:picLocks noChangeAspect="1"/>
          </p:cNvPicPr>
          <p:nvPr/>
        </p:nvPicPr>
        <p:blipFill>
          <a:blip r:embed="rId2"/>
          <a:srcRect/>
          <a:stretch>
            <a:fillRect/>
          </a:stretch>
        </p:blipFill>
        <p:spPr>
          <a:xfrm>
            <a:off x="4048976" y="1123950"/>
            <a:ext cx="4462578" cy="4462578"/>
          </a:xfrm>
          <a:prstGeom prst="rect">
            <a:avLst/>
          </a:prstGeom>
        </p:spPr>
      </p:pic>
      <p:sp>
        <p:nvSpPr>
          <p:cNvPr id="5" name="TextBox 5"/>
          <p:cNvSpPr txBox="1"/>
          <p:nvPr/>
        </p:nvSpPr>
        <p:spPr>
          <a:xfrm>
            <a:off x="7672997" y="2877263"/>
            <a:ext cx="6566027" cy="1957816"/>
          </a:xfrm>
          <a:prstGeom prst="rect">
            <a:avLst/>
          </a:prstGeom>
        </p:spPr>
        <p:txBody>
          <a:bodyPr lIns="0" tIns="0" rIns="0" bIns="0" rtlCol="0" anchor="t">
            <a:spAutoFit/>
          </a:bodyPr>
          <a:lstStyle/>
          <a:p>
            <a:pPr>
              <a:lnSpc>
                <a:spcPts val="7699"/>
              </a:lnSpc>
            </a:pPr>
            <a:r>
              <a:rPr lang="en-US" sz="6999">
                <a:solidFill>
                  <a:srgbClr val="191824"/>
                </a:solidFill>
                <a:latin typeface="HK Grotesk Bold"/>
              </a:rPr>
              <a:t>DIGITAL TELEPATHY</a:t>
            </a:r>
          </a:p>
        </p:txBody>
      </p:sp>
      <p:pic>
        <p:nvPicPr>
          <p:cNvPr id="6" name="Picture 6"/>
          <p:cNvPicPr>
            <a:picLocks noChangeAspect="1"/>
          </p:cNvPicPr>
          <p:nvPr/>
        </p:nvPicPr>
        <p:blipFill>
          <a:blip r:embed="rId3"/>
          <a:srcRect/>
          <a:stretch>
            <a:fillRect/>
          </a:stretch>
        </p:blipFill>
        <p:spPr>
          <a:xfrm rot="-10800000">
            <a:off x="4048976" y="1471728"/>
            <a:ext cx="3114629" cy="3412442"/>
          </a:xfrm>
          <a:prstGeom prst="rect">
            <a:avLst/>
          </a:prstGeom>
        </p:spPr>
      </p:pic>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13</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191824"/>
          </a:solidFill>
        </p:spPr>
      </p:sp>
      <p:sp>
        <p:nvSpPr>
          <p:cNvPr id="3" name="TextBox 3"/>
          <p:cNvSpPr txBox="1"/>
          <p:nvPr/>
        </p:nvSpPr>
        <p:spPr>
          <a:xfrm>
            <a:off x="1002053" y="3714032"/>
            <a:ext cx="7139893" cy="2925612"/>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AN ERA </a:t>
            </a:r>
          </a:p>
          <a:p>
            <a:pPr>
              <a:lnSpc>
                <a:spcPts val="7699"/>
              </a:lnSpc>
            </a:pPr>
            <a:r>
              <a:rPr lang="en-US" sz="6999">
                <a:solidFill>
                  <a:srgbClr val="FFFFFF"/>
                </a:solidFill>
                <a:latin typeface="HK Grotesk Bold"/>
              </a:rPr>
              <a:t>OF VIDEO CONFERENCING</a:t>
            </a:r>
          </a:p>
        </p:txBody>
      </p:sp>
      <p:grpSp>
        <p:nvGrpSpPr>
          <p:cNvPr id="4" name="Group 4"/>
          <p:cNvGrpSpPr/>
          <p:nvPr/>
        </p:nvGrpSpPr>
        <p:grpSpPr>
          <a:xfrm>
            <a:off x="10294024" y="2479252"/>
            <a:ext cx="6965276" cy="5328496"/>
            <a:chOff x="0" y="0"/>
            <a:chExt cx="9287035" cy="7104661"/>
          </a:xfrm>
        </p:grpSpPr>
        <p:sp>
          <p:nvSpPr>
            <p:cNvPr id="5" name="TextBox 5"/>
            <p:cNvSpPr txBox="1"/>
            <p:nvPr/>
          </p:nvSpPr>
          <p:spPr>
            <a:xfrm>
              <a:off x="0" y="-28575"/>
              <a:ext cx="9287035" cy="3536727"/>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Presentations are communication tools that can be used as demonstrations, lectures, speeches, reports, and more. It is mostly presented before an audience. It serves a variety of purposes, making presentations powerful tools for convincing and teaching. </a:t>
              </a:r>
            </a:p>
          </p:txBody>
        </p:sp>
        <p:sp>
          <p:nvSpPr>
            <p:cNvPr id="6" name="TextBox 6"/>
            <p:cNvSpPr txBox="1"/>
            <p:nvPr/>
          </p:nvSpPr>
          <p:spPr>
            <a:xfrm>
              <a:off x="0" y="4752558"/>
              <a:ext cx="9287035" cy="2352103"/>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Presentations are tools that can be used as demonstrations, lectures, speeches, reports, and more. It is mostly presented before an audience. </a:t>
              </a:r>
            </a:p>
          </p:txBody>
        </p:sp>
      </p:grpSp>
      <p:sp>
        <p:nvSpPr>
          <p:cNvPr id="7" name="TextBox 7"/>
          <p:cNvSpPr txBox="1"/>
          <p:nvPr/>
        </p:nvSpPr>
        <p:spPr>
          <a:xfrm>
            <a:off x="1028700" y="1019175"/>
            <a:ext cx="1273705" cy="390297"/>
          </a:xfrm>
          <a:prstGeom prst="rect">
            <a:avLst/>
          </a:prstGeom>
        </p:spPr>
        <p:txBody>
          <a:bodyPr lIns="0" tIns="0" rIns="0" bIns="0" rtlCol="0" anchor="t">
            <a:spAutoFit/>
          </a:bodyPr>
          <a:lstStyle/>
          <a:p>
            <a:pPr>
              <a:lnSpc>
                <a:spcPts val="3000"/>
              </a:lnSpc>
            </a:pPr>
            <a:r>
              <a:rPr lang="en-US" sz="2500">
                <a:solidFill>
                  <a:srgbClr val="FFFFFF"/>
                </a:solidFill>
                <a:latin typeface="HK Grotesk Medium"/>
              </a:rPr>
              <a:t>14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81312" y="1655317"/>
            <a:ext cx="15125376" cy="6976367"/>
            <a:chOff x="0" y="0"/>
            <a:chExt cx="20167168" cy="9301822"/>
          </a:xfrm>
        </p:grpSpPr>
        <p:sp>
          <p:nvSpPr>
            <p:cNvPr id="3" name="TextBox 3"/>
            <p:cNvSpPr txBox="1"/>
            <p:nvPr/>
          </p:nvSpPr>
          <p:spPr>
            <a:xfrm>
              <a:off x="0" y="76200"/>
              <a:ext cx="20167168" cy="7894713"/>
            </a:xfrm>
            <a:prstGeom prst="rect">
              <a:avLst/>
            </a:prstGeom>
          </p:spPr>
          <p:txBody>
            <a:bodyPr lIns="0" tIns="0" rIns="0" bIns="0" rtlCol="0" anchor="t">
              <a:spAutoFit/>
            </a:bodyPr>
            <a:lstStyle/>
            <a:p>
              <a:pPr algn="ctr">
                <a:lnSpc>
                  <a:spcPts val="9350"/>
                </a:lnSpc>
              </a:pPr>
              <a:r>
                <a:rPr lang="en-US" sz="8500">
                  <a:solidFill>
                    <a:srgbClr val="191824"/>
                  </a:solidFill>
                  <a:latin typeface="HK Grotesk Bold"/>
                </a:rPr>
                <a:t>Electric communication</a:t>
              </a:r>
            </a:p>
            <a:p>
              <a:pPr algn="ctr">
                <a:lnSpc>
                  <a:spcPts val="9350"/>
                </a:lnSpc>
              </a:pPr>
              <a:r>
                <a:rPr lang="en-US" sz="8500">
                  <a:solidFill>
                    <a:srgbClr val="191824"/>
                  </a:solidFill>
                  <a:latin typeface="HK Grotesk Bold"/>
                </a:rPr>
                <a:t>will never be a substitute for</a:t>
              </a:r>
            </a:p>
            <a:p>
              <a:pPr algn="ctr">
                <a:lnSpc>
                  <a:spcPts val="9350"/>
                </a:lnSpc>
              </a:pPr>
              <a:r>
                <a:rPr lang="en-US" sz="8500">
                  <a:solidFill>
                    <a:srgbClr val="191824"/>
                  </a:solidFill>
                  <a:latin typeface="HK Grotesk Bold"/>
                </a:rPr>
                <a:t>the face of someone who with their soul encourages another person to be brave and true.</a:t>
              </a:r>
            </a:p>
          </p:txBody>
        </p:sp>
        <p:sp>
          <p:nvSpPr>
            <p:cNvPr id="4" name="TextBox 4"/>
            <p:cNvSpPr txBox="1"/>
            <p:nvPr/>
          </p:nvSpPr>
          <p:spPr>
            <a:xfrm>
              <a:off x="0" y="8726655"/>
              <a:ext cx="20167168" cy="575167"/>
            </a:xfrm>
            <a:prstGeom prst="rect">
              <a:avLst/>
            </a:prstGeom>
          </p:spPr>
          <p:txBody>
            <a:bodyPr lIns="0" tIns="0" rIns="0" bIns="0" rtlCol="0" anchor="t">
              <a:spAutoFit/>
            </a:bodyPr>
            <a:lstStyle/>
            <a:p>
              <a:pPr marL="0" lvl="0" indent="0" algn="ctr">
                <a:lnSpc>
                  <a:spcPts val="3509"/>
                </a:lnSpc>
                <a:spcBef>
                  <a:spcPct val="0"/>
                </a:spcBef>
              </a:pPr>
              <a:r>
                <a:rPr lang="en-US" sz="2700">
                  <a:solidFill>
                    <a:srgbClr val="191824"/>
                  </a:solidFill>
                  <a:latin typeface="HK Grotesk Medium"/>
                </a:rPr>
                <a:t>Cha</a:t>
              </a:r>
              <a:r>
                <a:rPr lang="en-US" sz="1998" u="none">
                  <a:solidFill>
                    <a:srgbClr val="191824"/>
                  </a:solidFill>
                  <a:latin typeface="Arimo"/>
                </a:rPr>
                <a:t>rles Dickens</a:t>
              </a:r>
            </a:p>
          </p:txBody>
        </p:sp>
      </p:grpSp>
      <p:grpSp>
        <p:nvGrpSpPr>
          <p:cNvPr id="5" name="Group 5"/>
          <p:cNvGrpSpPr/>
          <p:nvPr/>
        </p:nvGrpSpPr>
        <p:grpSpPr>
          <a:xfrm rot="-10800000">
            <a:off x="-2093958" y="-358254"/>
            <a:ext cx="4462578" cy="4462578"/>
            <a:chOff x="0" y="0"/>
            <a:chExt cx="5950103" cy="5950103"/>
          </a:xfrm>
        </p:grpSpPr>
        <p:pic>
          <p:nvPicPr>
            <p:cNvPr id="6" name="Picture 6"/>
            <p:cNvPicPr>
              <a:picLocks noChangeAspect="1"/>
            </p:cNvPicPr>
            <p:nvPr/>
          </p:nvPicPr>
          <p:blipFill>
            <a:blip r:embed="rId2"/>
            <a:srcRect/>
            <a:stretch>
              <a:fillRect/>
            </a:stretch>
          </p:blipFill>
          <p:spPr>
            <a:xfrm>
              <a:off x="0" y="0"/>
              <a:ext cx="5950103" cy="5950103"/>
            </a:xfrm>
            <a:prstGeom prst="rect">
              <a:avLst/>
            </a:prstGeom>
          </p:spPr>
        </p:pic>
        <p:pic>
          <p:nvPicPr>
            <p:cNvPr id="7" name="Picture 7"/>
            <p:cNvPicPr>
              <a:picLocks noChangeAspect="1"/>
            </p:cNvPicPr>
            <p:nvPr/>
          </p:nvPicPr>
          <p:blipFill>
            <a:blip r:embed="rId3"/>
            <a:srcRect/>
            <a:stretch>
              <a:fillRect/>
            </a:stretch>
          </p:blipFill>
          <p:spPr>
            <a:xfrm rot="-10800000">
              <a:off x="0" y="463703"/>
              <a:ext cx="4152839" cy="4549923"/>
            </a:xfrm>
            <a:prstGeom prst="rect">
              <a:avLst/>
            </a:prstGeom>
          </p:spPr>
        </p:pic>
      </p:grpSp>
      <p:grpSp>
        <p:nvGrpSpPr>
          <p:cNvPr id="8" name="Group 8"/>
          <p:cNvGrpSpPr/>
          <p:nvPr/>
        </p:nvGrpSpPr>
        <p:grpSpPr>
          <a:xfrm>
            <a:off x="16056711" y="6233855"/>
            <a:ext cx="4462578" cy="4462578"/>
            <a:chOff x="0" y="0"/>
            <a:chExt cx="5950103" cy="5950103"/>
          </a:xfrm>
        </p:grpSpPr>
        <p:pic>
          <p:nvPicPr>
            <p:cNvPr id="9" name="Picture 9"/>
            <p:cNvPicPr>
              <a:picLocks noChangeAspect="1"/>
            </p:cNvPicPr>
            <p:nvPr/>
          </p:nvPicPr>
          <p:blipFill>
            <a:blip r:embed="rId2"/>
            <a:srcRect/>
            <a:stretch>
              <a:fillRect/>
            </a:stretch>
          </p:blipFill>
          <p:spPr>
            <a:xfrm>
              <a:off x="0" y="0"/>
              <a:ext cx="5950103" cy="5950103"/>
            </a:xfrm>
            <a:prstGeom prst="rect">
              <a:avLst/>
            </a:prstGeom>
          </p:spPr>
        </p:pic>
        <p:pic>
          <p:nvPicPr>
            <p:cNvPr id="10" name="Picture 10"/>
            <p:cNvPicPr>
              <a:picLocks noChangeAspect="1"/>
            </p:cNvPicPr>
            <p:nvPr/>
          </p:nvPicPr>
          <p:blipFill>
            <a:blip r:embed="rId3"/>
            <a:srcRect/>
            <a:stretch>
              <a:fillRect/>
            </a:stretch>
          </p:blipFill>
          <p:spPr>
            <a:xfrm rot="-10800000">
              <a:off x="0" y="463703"/>
              <a:ext cx="4152839" cy="4549923"/>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C475749F-F487-4EFB-ABC7-C1359590E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4"/>
          <p:cNvSpPr txBox="1"/>
          <p:nvPr/>
        </p:nvSpPr>
        <p:spPr>
          <a:xfrm>
            <a:off x="10770042" y="5064184"/>
            <a:ext cx="6772720" cy="2293848"/>
          </a:xfrm>
          <a:prstGeom prst="rect">
            <a:avLst/>
          </a:prstGeom>
        </p:spPr>
        <p:txBody>
          <a:bodyPr vert="horz" lIns="91440" tIns="45720" rIns="91440" bIns="45720" rtlCol="0" anchor="b">
            <a:normAutofit lnSpcReduction="10000"/>
          </a:bodyPr>
          <a:lstStyle/>
          <a:p>
            <a:pPr algn="r">
              <a:lnSpc>
                <a:spcPct val="90000"/>
              </a:lnSpc>
              <a:spcBef>
                <a:spcPct val="0"/>
              </a:spcBef>
              <a:spcAft>
                <a:spcPts val="600"/>
              </a:spcAft>
            </a:pPr>
            <a:r>
              <a:rPr lang="en-US" sz="5600" kern="1200" dirty="0">
                <a:solidFill>
                  <a:schemeClr val="tx1"/>
                </a:solidFill>
                <a:latin typeface="HK Grotesk Bold" panose="020B0604020202020204" charset="0"/>
                <a:ea typeface="+mj-ea"/>
                <a:cs typeface="+mj-cs"/>
              </a:rPr>
              <a:t>HMI</a:t>
            </a:r>
          </a:p>
          <a:p>
            <a:pPr algn="r">
              <a:lnSpc>
                <a:spcPct val="90000"/>
              </a:lnSpc>
              <a:spcBef>
                <a:spcPct val="0"/>
              </a:spcBef>
              <a:spcAft>
                <a:spcPts val="600"/>
              </a:spcAft>
            </a:pPr>
            <a:r>
              <a:rPr lang="en-US" sz="5600" kern="1200" dirty="0">
                <a:solidFill>
                  <a:schemeClr val="tx1"/>
                </a:solidFill>
                <a:latin typeface="HK Grotesk Bold" panose="020B0604020202020204" charset="0"/>
                <a:ea typeface="+mj-ea"/>
                <a:cs typeface="+mj-cs"/>
              </a:rPr>
              <a:t>is an important</a:t>
            </a:r>
            <a:br>
              <a:rPr lang="en-US" sz="5600" kern="1200" dirty="0">
                <a:solidFill>
                  <a:schemeClr val="tx1"/>
                </a:solidFill>
                <a:latin typeface="HK Grotesk Bold" panose="020B0604020202020204" charset="0"/>
                <a:ea typeface="+mj-ea"/>
                <a:cs typeface="+mj-cs"/>
              </a:rPr>
            </a:br>
            <a:r>
              <a:rPr lang="en-US" sz="5600" kern="1200" dirty="0">
                <a:solidFill>
                  <a:schemeClr val="tx1"/>
                </a:solidFill>
                <a:latin typeface="HK Grotesk Bold" panose="020B0604020202020204" charset="0"/>
                <a:ea typeface="+mj-ea"/>
                <a:cs typeface="+mj-cs"/>
              </a:rPr>
              <a:t>part of applications.</a:t>
            </a:r>
          </a:p>
        </p:txBody>
      </p:sp>
      <p:pic>
        <p:nvPicPr>
          <p:cNvPr id="2" name="Picture 2"/>
          <p:cNvPicPr>
            <a:picLocks noChangeAspect="1"/>
          </p:cNvPicPr>
          <p:nvPr/>
        </p:nvPicPr>
        <p:blipFill rotWithShape="1">
          <a:blip r:embed="rId2"/>
          <a:srcRect l="11641" r="2732" b="2"/>
          <a:stretch/>
        </p:blipFill>
        <p:spPr>
          <a:xfrm>
            <a:off x="8307049" y="1189972"/>
            <a:ext cx="4332716" cy="3794913"/>
          </a:xfrm>
          <a:custGeom>
            <a:avLst/>
            <a:gdLst/>
            <a:ahLst/>
            <a:cxnLst/>
            <a:rect l="l" t="t" r="r" b="b"/>
            <a:pathLst>
              <a:path w="2298408" h="2013116">
                <a:moveTo>
                  <a:pt x="655742" y="0"/>
                </a:moveTo>
                <a:cubicBezTo>
                  <a:pt x="1644875" y="0"/>
                  <a:pt x="1644875" y="0"/>
                  <a:pt x="1644875" y="0"/>
                </a:cubicBezTo>
                <a:cubicBezTo>
                  <a:pt x="1694920" y="0"/>
                  <a:pt x="1759685" y="34910"/>
                  <a:pt x="1786179" y="78547"/>
                </a:cubicBezTo>
                <a:cubicBezTo>
                  <a:pt x="2280745" y="925103"/>
                  <a:pt x="2280745" y="925103"/>
                  <a:pt x="2280745" y="925103"/>
                </a:cubicBezTo>
                <a:cubicBezTo>
                  <a:pt x="2304296" y="971649"/>
                  <a:pt x="2304296" y="1041468"/>
                  <a:pt x="2280745" y="1088014"/>
                </a:cubicBezTo>
                <a:cubicBezTo>
                  <a:pt x="1786179" y="1934570"/>
                  <a:pt x="1786179" y="1934570"/>
                  <a:pt x="1786179" y="1934570"/>
                </a:cubicBezTo>
                <a:cubicBezTo>
                  <a:pt x="1759685" y="1978207"/>
                  <a:pt x="1694920" y="2013116"/>
                  <a:pt x="1644875" y="2013116"/>
                </a:cubicBezTo>
                <a:lnTo>
                  <a:pt x="655742" y="2013116"/>
                </a:lnTo>
                <a:cubicBezTo>
                  <a:pt x="602753" y="2013116"/>
                  <a:pt x="537989" y="1978207"/>
                  <a:pt x="514438" y="1934570"/>
                </a:cubicBezTo>
                <a:cubicBezTo>
                  <a:pt x="19872" y="1088014"/>
                  <a:pt x="19872" y="1088014"/>
                  <a:pt x="19872" y="1088014"/>
                </a:cubicBezTo>
                <a:cubicBezTo>
                  <a:pt x="-6623" y="1041468"/>
                  <a:pt x="-6623" y="971649"/>
                  <a:pt x="19872" y="925103"/>
                </a:cubicBezTo>
                <a:cubicBezTo>
                  <a:pt x="514438" y="78547"/>
                  <a:pt x="514438" y="78547"/>
                  <a:pt x="514438" y="78547"/>
                </a:cubicBezTo>
                <a:cubicBezTo>
                  <a:pt x="537989" y="34910"/>
                  <a:pt x="602753" y="0"/>
                  <a:pt x="655742" y="0"/>
                </a:cubicBezTo>
                <a:close/>
              </a:path>
            </a:pathLst>
          </a:custGeom>
        </p:spPr>
      </p:pic>
      <p:pic>
        <p:nvPicPr>
          <p:cNvPr id="3" name="Picture 3"/>
          <p:cNvPicPr>
            <a:picLocks noChangeAspect="1"/>
          </p:cNvPicPr>
          <p:nvPr/>
        </p:nvPicPr>
        <p:blipFill rotWithShape="1">
          <a:blip r:embed="rId3"/>
          <a:srcRect l="760" r="24501"/>
          <a:stretch/>
        </p:blipFill>
        <p:spPr>
          <a:xfrm>
            <a:off x="-3286" y="10"/>
            <a:ext cx="11518144" cy="10286990"/>
          </a:xfrm>
          <a:custGeom>
            <a:avLst/>
            <a:gdLst/>
            <a:ahLst/>
            <a:cxnLst/>
            <a:rect l="l" t="t" r="r" b="b"/>
            <a:pathLst>
              <a:path w="7678763"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5" name="TextBox 5"/>
          <p:cNvSpPr txBox="1"/>
          <p:nvPr/>
        </p:nvSpPr>
        <p:spPr>
          <a:xfrm>
            <a:off x="15985595" y="1019175"/>
            <a:ext cx="1273705" cy="390297"/>
          </a:xfrm>
          <a:prstGeom prst="rect">
            <a:avLst/>
          </a:prstGeom>
        </p:spPr>
        <p:txBody>
          <a:bodyPr lIns="0" tIns="0" rIns="0" bIns="0" rtlCol="0" anchor="t">
            <a:spAutoFit/>
          </a:bodyPr>
          <a:lstStyle/>
          <a:p>
            <a:pPr algn="r">
              <a:lnSpc>
                <a:spcPts val="3000"/>
              </a:lnSpc>
              <a:spcAft>
                <a:spcPts val="600"/>
              </a:spcAft>
            </a:pPr>
            <a:r>
              <a:rPr lang="en-US" sz="2500">
                <a:solidFill>
                  <a:srgbClr val="191824"/>
                </a:solidFill>
                <a:latin typeface="HK Grotesk Medium"/>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8419062" y="1104900"/>
            <a:ext cx="8840238" cy="3553891"/>
          </a:xfrm>
          <a:prstGeom prst="rect">
            <a:avLst/>
          </a:prstGeom>
        </p:spPr>
        <p:txBody>
          <a:bodyPr lIns="0" tIns="0" rIns="0" bIns="0" rtlCol="0" anchor="t">
            <a:spAutoFit/>
          </a:bodyPr>
          <a:lstStyle/>
          <a:p>
            <a:pPr algn="r">
              <a:lnSpc>
                <a:spcPts val="9350"/>
              </a:lnSpc>
            </a:pPr>
            <a:r>
              <a:rPr lang="en-US" sz="8500" dirty="0">
                <a:solidFill>
                  <a:srgbClr val="FFFFFF"/>
                </a:solidFill>
                <a:latin typeface="HK Grotesk Bold"/>
              </a:rPr>
              <a:t>But you can't expect things to stay the same.</a:t>
            </a:r>
          </a:p>
        </p:txBody>
      </p:sp>
      <p:grpSp>
        <p:nvGrpSpPr>
          <p:cNvPr id="3" name="Group 3"/>
          <p:cNvGrpSpPr/>
          <p:nvPr/>
        </p:nvGrpSpPr>
        <p:grpSpPr>
          <a:xfrm>
            <a:off x="228600" y="1847815"/>
            <a:ext cx="5437040" cy="5909095"/>
            <a:chOff x="0" y="0"/>
            <a:chExt cx="7249387" cy="7878794"/>
          </a:xfrm>
        </p:grpSpPr>
        <p:pic>
          <p:nvPicPr>
            <p:cNvPr id="4" name="Picture 4"/>
            <p:cNvPicPr>
              <a:picLocks noChangeAspect="1"/>
            </p:cNvPicPr>
            <p:nvPr/>
          </p:nvPicPr>
          <p:blipFill>
            <a:blip r:embed="rId2"/>
            <a:srcRect/>
            <a:stretch>
              <a:fillRect/>
            </a:stretch>
          </p:blipFill>
          <p:spPr>
            <a:xfrm>
              <a:off x="1525626" y="0"/>
              <a:ext cx="3707761" cy="7397029"/>
            </a:xfrm>
            <a:prstGeom prst="rect">
              <a:avLst/>
            </a:prstGeom>
          </p:spPr>
        </p:pic>
        <p:pic>
          <p:nvPicPr>
            <p:cNvPr id="5" name="Picture 5"/>
            <p:cNvPicPr>
              <a:picLocks noChangeAspect="1"/>
            </p:cNvPicPr>
            <p:nvPr/>
          </p:nvPicPr>
          <p:blipFill>
            <a:blip r:embed="rId3"/>
            <a:srcRect/>
            <a:stretch>
              <a:fillRect/>
            </a:stretch>
          </p:blipFill>
          <p:spPr>
            <a:xfrm>
              <a:off x="0" y="4137646"/>
              <a:ext cx="3217387" cy="3741148"/>
            </a:xfrm>
            <a:prstGeom prst="rect">
              <a:avLst/>
            </a:prstGeom>
          </p:spPr>
        </p:pic>
        <p:pic>
          <p:nvPicPr>
            <p:cNvPr id="6" name="Picture 6"/>
            <p:cNvPicPr>
              <a:picLocks noChangeAspect="1"/>
            </p:cNvPicPr>
            <p:nvPr/>
          </p:nvPicPr>
          <p:blipFill>
            <a:blip r:embed="rId4"/>
            <a:srcRect/>
            <a:stretch>
              <a:fillRect/>
            </a:stretch>
          </p:blipFill>
          <p:spPr>
            <a:xfrm>
              <a:off x="3217387" y="1683353"/>
              <a:ext cx="4032000" cy="388538"/>
            </a:xfrm>
            <a:prstGeom prst="rect">
              <a:avLst/>
            </a:prstGeom>
          </p:spPr>
        </p:pic>
      </p:grpSp>
      <p:sp>
        <p:nvSpPr>
          <p:cNvPr id="7" name="TextBox 7"/>
          <p:cNvSpPr txBox="1"/>
          <p:nvPr/>
        </p:nvSpPr>
        <p:spPr>
          <a:xfrm>
            <a:off x="1028700" y="1019175"/>
            <a:ext cx="1273705" cy="390297"/>
          </a:xfrm>
          <a:prstGeom prst="rect">
            <a:avLst/>
          </a:prstGeom>
        </p:spPr>
        <p:txBody>
          <a:bodyPr lIns="0" tIns="0" rIns="0" bIns="0" rtlCol="0" anchor="t">
            <a:spAutoFit/>
          </a:bodyPr>
          <a:lstStyle/>
          <a:p>
            <a:pPr>
              <a:lnSpc>
                <a:spcPts val="3000"/>
              </a:lnSpc>
            </a:pPr>
            <a:r>
              <a:rPr lang="en-US" sz="2500">
                <a:solidFill>
                  <a:srgbClr val="FFFFFF"/>
                </a:solidFill>
                <a:latin typeface="HK Grotesk Medium"/>
              </a:rPr>
              <a:t>03</a:t>
            </a:r>
          </a:p>
        </p:txBody>
      </p:sp>
      <p:sp>
        <p:nvSpPr>
          <p:cNvPr id="16" name="TextBox 15">
            <a:extLst>
              <a:ext uri="{FF2B5EF4-FFF2-40B4-BE49-F238E27FC236}">
                <a16:creationId xmlns:a16="http://schemas.microsoft.com/office/drawing/2014/main" id="{D05AB44C-C417-4CA5-A5BE-CCD7010E1114}"/>
              </a:ext>
            </a:extLst>
          </p:cNvPr>
          <p:cNvSpPr txBox="1"/>
          <p:nvPr/>
        </p:nvSpPr>
        <p:spPr>
          <a:xfrm>
            <a:off x="4153640" y="5664029"/>
            <a:ext cx="8649617" cy="4185761"/>
          </a:xfrm>
          <a:prstGeom prst="rect">
            <a:avLst/>
          </a:prstGeom>
          <a:noFill/>
        </p:spPr>
        <p:txBody>
          <a:bodyPr wrap="square" rtlCol="0">
            <a:spAutoFit/>
          </a:bodyPr>
          <a:lstStyle/>
          <a:p>
            <a:r>
              <a:rPr lang="en-US" sz="4400" dirty="0">
                <a:solidFill>
                  <a:schemeClr val="bg1"/>
                </a:solidFill>
                <a:latin typeface="HK Grotesk Bold" panose="020B0604020202020204" charset="0"/>
              </a:rPr>
              <a:t>Limitations of Traditional HMI</a:t>
            </a:r>
            <a:br>
              <a:rPr lang="en-US" dirty="0">
                <a:solidFill>
                  <a:schemeClr val="bg1"/>
                </a:solidFill>
                <a:latin typeface="HK Grotesk Bold" panose="020B0604020202020204" charset="0"/>
              </a:rPr>
            </a:br>
            <a:br>
              <a:rPr lang="en-US" dirty="0">
                <a:solidFill>
                  <a:schemeClr val="bg1"/>
                </a:solidFill>
                <a:latin typeface="HK Grotesk Bold" panose="020B0604020202020204" charset="0"/>
              </a:rPr>
            </a:br>
            <a:r>
              <a:rPr lang="en-US" sz="2800" dirty="0">
                <a:solidFill>
                  <a:schemeClr val="bg1"/>
                </a:solidFill>
                <a:latin typeface="HK Grotesk Bold" panose="020B0604020202020204" charset="0"/>
              </a:rPr>
              <a:t>-    Lack of screen space.</a:t>
            </a:r>
          </a:p>
          <a:p>
            <a:pPr marL="457200" indent="-457200">
              <a:buFontTx/>
              <a:buChar char="-"/>
            </a:pPr>
            <a:r>
              <a:rPr lang="en-US" sz="2800" dirty="0">
                <a:solidFill>
                  <a:schemeClr val="bg1"/>
                </a:solidFill>
                <a:latin typeface="HK Grotesk Bold" panose="020B0604020202020204" charset="0"/>
              </a:rPr>
              <a:t>Cramped UI.</a:t>
            </a:r>
          </a:p>
          <a:p>
            <a:pPr marL="457200" indent="-457200">
              <a:buFontTx/>
              <a:buChar char="-"/>
            </a:pPr>
            <a:r>
              <a:rPr lang="en-US" sz="2800" dirty="0">
                <a:solidFill>
                  <a:schemeClr val="bg1"/>
                </a:solidFill>
                <a:latin typeface="HK Grotesk Bold" panose="020B0604020202020204" charset="0"/>
              </a:rPr>
              <a:t>Lack of information .</a:t>
            </a:r>
          </a:p>
          <a:p>
            <a:pPr marL="457200" indent="-457200">
              <a:buFontTx/>
              <a:buChar char="-"/>
            </a:pPr>
            <a:r>
              <a:rPr lang="en-US" sz="2800" dirty="0">
                <a:solidFill>
                  <a:schemeClr val="bg1"/>
                </a:solidFill>
                <a:latin typeface="HK Grotesk Bold" panose="020B0604020202020204" charset="0"/>
              </a:rPr>
              <a:t>Limited or No Portability.</a:t>
            </a:r>
          </a:p>
          <a:p>
            <a:pPr marL="457200" indent="-457200">
              <a:buFontTx/>
              <a:buChar char="-"/>
            </a:pPr>
            <a:r>
              <a:rPr lang="en-US" sz="2800" dirty="0">
                <a:solidFill>
                  <a:schemeClr val="bg1"/>
                </a:solidFill>
                <a:latin typeface="HK Grotesk Bold" panose="020B0604020202020204" charset="0"/>
              </a:rPr>
              <a:t>Expensive. Cumbersome.</a:t>
            </a:r>
          </a:p>
          <a:p>
            <a:pPr marL="457200" indent="-457200">
              <a:buFontTx/>
              <a:buChar char="-"/>
            </a:pPr>
            <a:r>
              <a:rPr lang="en-US" sz="2800" dirty="0">
                <a:solidFill>
                  <a:schemeClr val="bg1"/>
                </a:solidFill>
                <a:latin typeface="HK Grotesk Bold" panose="020B0604020202020204" charset="0"/>
              </a:rPr>
              <a:t>Outdated looks.</a:t>
            </a:r>
            <a:br>
              <a:rPr lang="en-US" dirty="0">
                <a:solidFill>
                  <a:schemeClr val="bg1"/>
                </a:solidFill>
                <a:latin typeface="HK Grotesk Bold" panose="020B0604020202020204" charset="0"/>
              </a:rPr>
            </a:br>
            <a:br>
              <a:rPr lang="en-US" dirty="0">
                <a:solidFill>
                  <a:schemeClr val="bg1"/>
                </a:solidFill>
                <a:latin typeface="HK Grotesk Bold" panose="020B0604020202020204" charset="0"/>
              </a:rPr>
            </a:br>
            <a:endParaRPr lang="en-GB" dirty="0">
              <a:solidFill>
                <a:schemeClr val="bg1"/>
              </a:solidFill>
              <a:latin typeface="HK Grotesk Bold" panose="020B0604020202020204" charset="0"/>
            </a:endParaRPr>
          </a:p>
        </p:txBody>
      </p:sp>
      <p:pic>
        <p:nvPicPr>
          <p:cNvPr id="18" name="Picture 17" descr="A close up of a machine&#10;&#10;Description automatically generated">
            <a:extLst>
              <a:ext uri="{FF2B5EF4-FFF2-40B4-BE49-F238E27FC236}">
                <a16:creationId xmlns:a16="http://schemas.microsoft.com/office/drawing/2014/main" id="{C1689FFF-99EE-4C4F-AA21-1714B58B64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39181" y="5664029"/>
            <a:ext cx="4839086" cy="43828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0" y="0"/>
            <a:ext cx="8882573" cy="10287000"/>
          </a:xfrm>
          <a:prstGeom prst="rect">
            <a:avLst/>
          </a:prstGeom>
          <a:solidFill>
            <a:srgbClr val="191824"/>
          </a:solidFill>
        </p:spPr>
      </p:sp>
      <p:sp>
        <p:nvSpPr>
          <p:cNvPr id="6" name="TextBox 6"/>
          <p:cNvSpPr txBox="1"/>
          <p:nvPr/>
        </p:nvSpPr>
        <p:spPr>
          <a:xfrm>
            <a:off x="1028700" y="3704507"/>
            <a:ext cx="6799824" cy="2984600"/>
          </a:xfrm>
          <a:prstGeom prst="rect">
            <a:avLst/>
          </a:prstGeom>
        </p:spPr>
        <p:txBody>
          <a:bodyPr lIns="0" tIns="0" rIns="0" bIns="0" rtlCol="0" anchor="t">
            <a:spAutoFit/>
          </a:bodyPr>
          <a:lstStyle/>
          <a:p>
            <a:pPr>
              <a:lnSpc>
                <a:spcPts val="7700"/>
              </a:lnSpc>
            </a:pPr>
            <a:r>
              <a:rPr lang="en-US" sz="7000" dirty="0">
                <a:solidFill>
                  <a:srgbClr val="FFFFFF"/>
                </a:solidFill>
                <a:latin typeface="HK Grotesk Bold"/>
              </a:rPr>
              <a:t>HOW CAN WE MAKE THINGS BETTER?</a:t>
            </a:r>
          </a:p>
        </p:txBody>
      </p:sp>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04</a:t>
            </a:r>
          </a:p>
        </p:txBody>
      </p:sp>
      <p:pic>
        <p:nvPicPr>
          <p:cNvPr id="9" name="Picture 8" descr="A close up of a computer&#10;&#10;Description automatically generated">
            <a:extLst>
              <a:ext uri="{FF2B5EF4-FFF2-40B4-BE49-F238E27FC236}">
                <a16:creationId xmlns:a16="http://schemas.microsoft.com/office/drawing/2014/main" id="{1AF3CD9A-682B-47D6-B0FE-6C45613E92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7400" y="2857500"/>
            <a:ext cx="7898037" cy="50596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aper, dark, phone, remote&#10;&#10;Description automatically generated">
            <a:extLst>
              <a:ext uri="{FF2B5EF4-FFF2-40B4-BE49-F238E27FC236}">
                <a16:creationId xmlns:a16="http://schemas.microsoft.com/office/drawing/2014/main" id="{ACA50D51-7542-4239-9732-37829375C24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8288000" cy="10280821"/>
          </a:xfrm>
          <a:prstGeom prst="rect">
            <a:avLst/>
          </a:prstGeom>
        </p:spPr>
      </p:pic>
      <p:sp>
        <p:nvSpPr>
          <p:cNvPr id="3" name="TextBox 3"/>
          <p:cNvSpPr txBox="1"/>
          <p:nvPr/>
        </p:nvSpPr>
        <p:spPr>
          <a:xfrm>
            <a:off x="1028700" y="5710144"/>
            <a:ext cx="4076700" cy="4031168"/>
          </a:xfrm>
          <a:prstGeom prst="rect">
            <a:avLst/>
          </a:prstGeom>
        </p:spPr>
        <p:txBody>
          <a:bodyPr wrap="square" lIns="0" tIns="0" rIns="0" bIns="0" rtlCol="0" anchor="t">
            <a:spAutoFit/>
          </a:bodyPr>
          <a:lstStyle/>
          <a:p>
            <a:pPr>
              <a:lnSpc>
                <a:spcPts val="3509"/>
              </a:lnSpc>
            </a:pPr>
            <a:r>
              <a:rPr lang="en-US" sz="2700" b="0" i="0" dirty="0">
                <a:effectLst/>
                <a:latin typeface="HK Grotesk Medium" panose="020B0604020202020204" charset="0"/>
              </a:rPr>
              <a:t>Augmented reality is the result of using technology to superimpose information on the world. It adds to the reality rather than replacing it. This opens the opportunity to place more information around the user.</a:t>
            </a:r>
            <a:endParaRPr lang="en-US" sz="2700" dirty="0">
              <a:latin typeface="HK Grotesk Medium" panose="020B0604020202020204" charset="0"/>
            </a:endParaRPr>
          </a:p>
        </p:txBody>
      </p:sp>
      <p:sp>
        <p:nvSpPr>
          <p:cNvPr id="4" name="TextBox 4"/>
          <p:cNvSpPr txBox="1"/>
          <p:nvPr/>
        </p:nvSpPr>
        <p:spPr>
          <a:xfrm>
            <a:off x="16622447" y="1095375"/>
            <a:ext cx="1273705" cy="390297"/>
          </a:xfrm>
          <a:prstGeom prst="rect">
            <a:avLst/>
          </a:prstGeom>
        </p:spPr>
        <p:txBody>
          <a:bodyPr lIns="0" tIns="0" rIns="0" bIns="0" rtlCol="0" anchor="t">
            <a:spAutoFit/>
          </a:bodyPr>
          <a:lstStyle/>
          <a:p>
            <a:pPr>
              <a:lnSpc>
                <a:spcPts val="3000"/>
              </a:lnSpc>
            </a:pPr>
            <a:r>
              <a:rPr lang="en-US" sz="2500">
                <a:solidFill>
                  <a:srgbClr val="191824"/>
                </a:solidFill>
                <a:latin typeface="HK Grotesk Medium"/>
              </a:rPr>
              <a:t>06</a:t>
            </a:r>
            <a:endParaRPr lang="en-US" sz="2500" dirty="0">
              <a:solidFill>
                <a:srgbClr val="191824"/>
              </a:solidFill>
              <a:latin typeface="HK Grotesk Medium"/>
            </a:endParaRPr>
          </a:p>
        </p:txBody>
      </p:sp>
      <p:sp>
        <p:nvSpPr>
          <p:cNvPr id="5" name="TextBox 5"/>
          <p:cNvSpPr txBox="1"/>
          <p:nvPr/>
        </p:nvSpPr>
        <p:spPr>
          <a:xfrm>
            <a:off x="7274398" y="5710143"/>
            <a:ext cx="4231802" cy="5001369"/>
          </a:xfrm>
          <a:prstGeom prst="rect">
            <a:avLst/>
          </a:prstGeom>
        </p:spPr>
        <p:txBody>
          <a:bodyPr wrap="square" lIns="0" tIns="0" rIns="0" bIns="0" rtlCol="0" anchor="t">
            <a:spAutoFit/>
          </a:bodyPr>
          <a:lstStyle/>
          <a:p>
            <a:pPr algn="l" fontAlgn="base"/>
            <a:r>
              <a:rPr lang="en-US" sz="2700" b="0" i="0" dirty="0">
                <a:effectLst/>
                <a:latin typeface="HK Grotesk Medium" panose="020B0604020202020204" charset="0"/>
              </a:rPr>
              <a:t>Think of it standing in Times Square! Technologies like S.L.A.M. (simultaneous localization and mapping) and depth tracking along with recent developments in Vision processing and shrinking of silicon has made this technology a reality.</a:t>
            </a:r>
          </a:p>
          <a:p>
            <a:br>
              <a:rPr lang="en-US" sz="2800" b="0" i="0" u="none" strike="noStrike" dirty="0">
                <a:solidFill>
                  <a:srgbClr val="000000"/>
                </a:solidFill>
                <a:effectLst/>
                <a:latin typeface="Arial" panose="020B0604020202020204" pitchFamily="34" charset="0"/>
                <a:hlinkClick r:id="rId3"/>
              </a:rPr>
            </a:br>
            <a:endParaRPr lang="en-US" sz="2700" dirty="0">
              <a:solidFill>
                <a:srgbClr val="191824"/>
              </a:solidFill>
              <a:latin typeface="HK Grotesk Medium"/>
            </a:endParaRPr>
          </a:p>
        </p:txBody>
      </p:sp>
      <p:sp>
        <p:nvSpPr>
          <p:cNvPr id="6" name="TextBox 6"/>
          <p:cNvSpPr txBox="1"/>
          <p:nvPr/>
        </p:nvSpPr>
        <p:spPr>
          <a:xfrm>
            <a:off x="13520095" y="5710143"/>
            <a:ext cx="3739205" cy="3133487"/>
          </a:xfrm>
          <a:prstGeom prst="rect">
            <a:avLst/>
          </a:prstGeom>
        </p:spPr>
        <p:txBody>
          <a:bodyPr lIns="0" tIns="0" rIns="0" bIns="0" rtlCol="0" anchor="t">
            <a:spAutoFit/>
          </a:bodyPr>
          <a:lstStyle/>
          <a:p>
            <a:pPr>
              <a:lnSpc>
                <a:spcPts val="3510"/>
              </a:lnSpc>
            </a:pPr>
            <a:r>
              <a:rPr lang="en-US" sz="2700" dirty="0">
                <a:solidFill>
                  <a:srgbClr val="191824"/>
                </a:solidFill>
                <a:latin typeface="HK Grotesk Medium"/>
              </a:rPr>
              <a:t>Project NorthStar is an open source AR headset that always uses a Leap Motion sensor and an Intel T265 sensor to track hands and user’s position. </a:t>
            </a:r>
          </a:p>
        </p:txBody>
      </p:sp>
      <p:sp>
        <p:nvSpPr>
          <p:cNvPr id="8" name="TextBox 2">
            <a:extLst>
              <a:ext uri="{FF2B5EF4-FFF2-40B4-BE49-F238E27FC236}">
                <a16:creationId xmlns:a16="http://schemas.microsoft.com/office/drawing/2014/main" id="{272D2256-4E78-4A16-B9D4-A439ECE806F3}"/>
              </a:ext>
            </a:extLst>
          </p:cNvPr>
          <p:cNvSpPr txBox="1"/>
          <p:nvPr/>
        </p:nvSpPr>
        <p:spPr>
          <a:xfrm>
            <a:off x="1028700" y="1095375"/>
            <a:ext cx="10264276" cy="1997085"/>
          </a:xfrm>
          <a:prstGeom prst="rect">
            <a:avLst/>
          </a:prstGeom>
        </p:spPr>
        <p:txBody>
          <a:bodyPr lIns="0" tIns="0" rIns="0" bIns="0" rtlCol="0" anchor="t">
            <a:spAutoFit/>
          </a:bodyPr>
          <a:lstStyle/>
          <a:p>
            <a:pPr>
              <a:lnSpc>
                <a:spcPts val="7699"/>
              </a:lnSpc>
            </a:pPr>
            <a:r>
              <a:rPr lang="en-US" sz="6999">
                <a:latin typeface="HK Grotesk Bold"/>
              </a:rPr>
              <a:t>RISE OF</a:t>
            </a:r>
          </a:p>
          <a:p>
            <a:pPr>
              <a:lnSpc>
                <a:spcPts val="7699"/>
              </a:lnSpc>
            </a:pPr>
            <a:r>
              <a:rPr lang="en-US" sz="6999">
                <a:latin typeface="HK Grotesk Bold"/>
              </a:rPr>
              <a:t>AUGMENTED REALITY</a:t>
            </a:r>
            <a:endParaRPr lang="en-US" sz="6999" dirty="0">
              <a:latin typeface="HK Grotesk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4744700" cy="1009635"/>
          </a:xfrm>
          <a:prstGeom prst="rect">
            <a:avLst/>
          </a:prstGeom>
        </p:spPr>
        <p:txBody>
          <a:bodyPr wrap="square" lIns="0" tIns="0" rIns="0" bIns="0" rtlCol="0" anchor="t">
            <a:spAutoFit/>
          </a:bodyPr>
          <a:lstStyle/>
          <a:p>
            <a:pPr>
              <a:lnSpc>
                <a:spcPts val="7699"/>
              </a:lnSpc>
            </a:pPr>
            <a:r>
              <a:rPr lang="en-US" sz="6999" dirty="0">
                <a:solidFill>
                  <a:srgbClr val="FFFFFF"/>
                </a:solidFill>
                <a:latin typeface="HK Grotesk Bold"/>
              </a:rPr>
              <a:t>The world around you is a Screen</a:t>
            </a:r>
          </a:p>
        </p:txBody>
      </p:sp>
      <p:sp>
        <p:nvSpPr>
          <p:cNvPr id="3" name="TextBox 3"/>
          <p:cNvSpPr txBox="1"/>
          <p:nvPr/>
        </p:nvSpPr>
        <p:spPr>
          <a:xfrm>
            <a:off x="1028700" y="3088996"/>
            <a:ext cx="3390900" cy="6724148"/>
          </a:xfrm>
          <a:prstGeom prst="rect">
            <a:avLst/>
          </a:prstGeom>
        </p:spPr>
        <p:txBody>
          <a:bodyPr wrap="square" lIns="0" tIns="0" rIns="0" bIns="0" rtlCol="0" anchor="t">
            <a:spAutoFit/>
          </a:bodyPr>
          <a:lstStyle/>
          <a:p>
            <a:pPr>
              <a:lnSpc>
                <a:spcPts val="3509"/>
              </a:lnSpc>
            </a:pPr>
            <a:r>
              <a:rPr lang="en-US" sz="2699" dirty="0">
                <a:solidFill>
                  <a:srgbClr val="FFFFFF"/>
                </a:solidFill>
                <a:latin typeface="HK Grotesk Medium"/>
              </a:rPr>
              <a:t>An AR headset solves a lot of problems by making the screen size ‘infinite’. </a:t>
            </a:r>
          </a:p>
          <a:p>
            <a:pPr>
              <a:lnSpc>
                <a:spcPts val="3509"/>
              </a:lnSpc>
            </a:pPr>
            <a:endParaRPr lang="en-US" sz="2699" dirty="0">
              <a:solidFill>
                <a:srgbClr val="FFFFFF"/>
              </a:solidFill>
              <a:latin typeface="HK Grotesk Medium"/>
            </a:endParaRPr>
          </a:p>
          <a:p>
            <a:pPr>
              <a:lnSpc>
                <a:spcPts val="3509"/>
              </a:lnSpc>
            </a:pPr>
            <a:r>
              <a:rPr lang="en-US" sz="2699" dirty="0">
                <a:solidFill>
                  <a:srgbClr val="FFFFFF"/>
                </a:solidFill>
                <a:latin typeface="HK Grotesk Medium"/>
              </a:rPr>
              <a:t>Since a user is always looking at a screen, there are no limitations as to what we can show them.</a:t>
            </a:r>
          </a:p>
          <a:p>
            <a:pPr>
              <a:lnSpc>
                <a:spcPts val="3509"/>
              </a:lnSpc>
            </a:pPr>
            <a:endParaRPr lang="en-US" sz="2699" dirty="0">
              <a:solidFill>
                <a:srgbClr val="FFFFFF"/>
              </a:solidFill>
              <a:latin typeface="HK Grotesk Medium"/>
            </a:endParaRPr>
          </a:p>
          <a:p>
            <a:pPr>
              <a:lnSpc>
                <a:spcPts val="3509"/>
              </a:lnSpc>
            </a:pPr>
            <a:r>
              <a:rPr lang="en-US" sz="2699" dirty="0">
                <a:solidFill>
                  <a:srgbClr val="FFFFFF"/>
                </a:solidFill>
                <a:latin typeface="HK Grotesk Medium"/>
              </a:rPr>
              <a:t>We can make the UI compact as an HMI or extensive as a Windows application.</a:t>
            </a:r>
          </a:p>
        </p:txBody>
      </p:sp>
      <p:sp>
        <p:nvSpPr>
          <p:cNvPr id="4" name="TextBox 4"/>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07</a:t>
            </a:r>
          </a:p>
        </p:txBody>
      </p:sp>
      <p:pic>
        <p:nvPicPr>
          <p:cNvPr id="8" name="Picture 7" descr="A screenshot of a computer&#10;&#10;Description automatically generated">
            <a:extLst>
              <a:ext uri="{FF2B5EF4-FFF2-40B4-BE49-F238E27FC236}">
                <a16:creationId xmlns:a16="http://schemas.microsoft.com/office/drawing/2014/main" id="{A0555CEF-5BC4-4B05-A420-6535E628DE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4925" y="3092460"/>
            <a:ext cx="12744375" cy="67206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2"/>
          <p:cNvSpPr txBox="1"/>
          <p:nvPr/>
        </p:nvSpPr>
        <p:spPr>
          <a:xfrm>
            <a:off x="1500678" y="2415036"/>
            <a:ext cx="4976322" cy="218550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kern="1200" dirty="0">
                <a:solidFill>
                  <a:schemeClr val="tx1"/>
                </a:solidFill>
                <a:latin typeface="HK Grotesk Bold" panose="020B0604020202020204" charset="0"/>
                <a:ea typeface="+mj-ea"/>
                <a:cs typeface="+mj-cs"/>
              </a:rPr>
              <a:t>Lay UI all over a machine</a:t>
            </a:r>
          </a:p>
        </p:txBody>
      </p:sp>
      <p:grpSp>
        <p:nvGrpSpPr>
          <p:cNvPr id="28" name="Group 27">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8031" y="777973"/>
            <a:ext cx="1692573" cy="1270809"/>
            <a:chOff x="8183879" y="1000124"/>
            <a:chExt cx="1562267" cy="1172973"/>
          </a:xfrm>
        </p:grpSpPr>
        <p:sp>
          <p:nvSpPr>
            <p:cNvPr id="29"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30"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6" name="TextBox 6"/>
          <p:cNvSpPr txBox="1"/>
          <p:nvPr/>
        </p:nvSpPr>
        <p:spPr>
          <a:xfrm>
            <a:off x="1500675" y="5143499"/>
            <a:ext cx="4587934" cy="4365525"/>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Presentations are communication tools that can be used</a:t>
            </a:r>
          </a:p>
          <a:p>
            <a:pPr indent="-228600">
              <a:lnSpc>
                <a:spcPct val="90000"/>
              </a:lnSpc>
              <a:spcAft>
                <a:spcPts val="600"/>
              </a:spcAft>
              <a:buFont typeface="Arial" panose="020B0604020202020204" pitchFamily="34" charset="0"/>
              <a:buChar char="•"/>
            </a:pPr>
            <a:endParaRPr lang="en-US" sz="2700" dirty="0">
              <a:latin typeface="HK Grotesk Medium" panose="020B0604020202020204" charset="0"/>
            </a:endParaRPr>
          </a:p>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as demonstrations, lectures, speeches, reports, and more.</a:t>
            </a:r>
          </a:p>
          <a:p>
            <a:pPr indent="-228600">
              <a:lnSpc>
                <a:spcPct val="90000"/>
              </a:lnSpc>
              <a:spcAft>
                <a:spcPts val="600"/>
              </a:spcAft>
              <a:buFont typeface="Arial" panose="020B0604020202020204" pitchFamily="34" charset="0"/>
              <a:buChar char="•"/>
            </a:pPr>
            <a:endParaRPr lang="en-US" sz="2700" dirty="0">
              <a:latin typeface="HK Grotesk Medium" panose="020B0604020202020204" charset="0"/>
            </a:endParaRPr>
          </a:p>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It is mostly presented before an audience. </a:t>
            </a:r>
          </a:p>
        </p:txBody>
      </p:sp>
      <p:pic>
        <p:nvPicPr>
          <p:cNvPr id="19" name="Picture 18" descr="A picture containing person, indoor, person, standing&#10;&#10;Description automatically generated">
            <a:extLst>
              <a:ext uri="{FF2B5EF4-FFF2-40B4-BE49-F238E27FC236}">
                <a16:creationId xmlns:a16="http://schemas.microsoft.com/office/drawing/2014/main" id="{3EBD5F18-5EC6-40BC-860F-8AAA46A4CFA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8700" r="19255" b="-1"/>
          <a:stretch/>
        </p:blipFill>
        <p:spPr>
          <a:xfrm>
            <a:off x="6955444" y="1"/>
            <a:ext cx="5597699" cy="5074920"/>
          </a:xfrm>
          <a:prstGeom prst="rect">
            <a:avLst/>
          </a:prstGeom>
        </p:spPr>
      </p:pic>
      <p:pic>
        <p:nvPicPr>
          <p:cNvPr id="17" name="Picture 16" descr="A picture containing indoor, table, sitting, counter&#10;&#10;Description automatically generated">
            <a:extLst>
              <a:ext uri="{FF2B5EF4-FFF2-40B4-BE49-F238E27FC236}">
                <a16:creationId xmlns:a16="http://schemas.microsoft.com/office/drawing/2014/main" id="{227EFB4C-41B3-416B-A3C6-536ACA04F760}"/>
              </a:ext>
            </a:extLst>
          </p:cNvPr>
          <p:cNvPicPr>
            <a:picLocks noChangeAspect="1"/>
          </p:cNvPicPr>
          <p:nvPr/>
        </p:nvPicPr>
        <p:blipFill rotWithShape="1">
          <a:blip r:embed="rId3">
            <a:extLst>
              <a:ext uri="{28A0092B-C50C-407E-A947-70E740481C1C}">
                <a14:useLocalDpi xmlns:a14="http://schemas.microsoft.com/office/drawing/2010/main" val="0"/>
              </a:ext>
            </a:extLst>
          </a:blip>
          <a:srcRect l="22552" r="15403" b="-1"/>
          <a:stretch/>
        </p:blipFill>
        <p:spPr>
          <a:xfrm>
            <a:off x="12690301" y="10"/>
            <a:ext cx="5597699" cy="5074910"/>
          </a:xfrm>
          <a:prstGeom prst="rect">
            <a:avLst/>
          </a:prstGeom>
        </p:spPr>
      </p:pic>
      <p:pic>
        <p:nvPicPr>
          <p:cNvPr id="21" name="Picture 20" descr="A picture containing indoor, table, sitting, desk&#10;&#10;Description automatically generated">
            <a:extLst>
              <a:ext uri="{FF2B5EF4-FFF2-40B4-BE49-F238E27FC236}">
                <a16:creationId xmlns:a16="http://schemas.microsoft.com/office/drawing/2014/main" id="{CE4324AE-D5EA-48D1-98E5-5C07E44D1F90}"/>
              </a:ext>
            </a:extLst>
          </p:cNvPr>
          <p:cNvPicPr>
            <a:picLocks noChangeAspect="1"/>
          </p:cNvPicPr>
          <p:nvPr/>
        </p:nvPicPr>
        <p:blipFill rotWithShape="1">
          <a:blip r:embed="rId4">
            <a:extLst>
              <a:ext uri="{28A0092B-C50C-407E-A947-70E740481C1C}">
                <a14:useLocalDpi xmlns:a14="http://schemas.microsoft.com/office/drawing/2010/main" val="0"/>
              </a:ext>
            </a:extLst>
          </a:blip>
          <a:srcRect t="20366" r="2" b="2"/>
          <a:stretch/>
        </p:blipFill>
        <p:spPr>
          <a:xfrm>
            <a:off x="6958582" y="5212080"/>
            <a:ext cx="11329416" cy="5074920"/>
          </a:xfrm>
          <a:prstGeom prst="rect">
            <a:avLst/>
          </a:prstGeom>
        </p:spPr>
      </p:pic>
      <p:sp>
        <p:nvSpPr>
          <p:cNvPr id="3" name="TextBox 3"/>
          <p:cNvSpPr txBox="1"/>
          <p:nvPr/>
        </p:nvSpPr>
        <p:spPr>
          <a:xfrm>
            <a:off x="15985595" y="1019175"/>
            <a:ext cx="1273705" cy="390297"/>
          </a:xfrm>
          <a:prstGeom prst="rect">
            <a:avLst/>
          </a:prstGeom>
        </p:spPr>
        <p:txBody>
          <a:bodyPr lIns="0" tIns="0" rIns="0" bIns="0" rtlCol="0" anchor="t">
            <a:spAutoFit/>
          </a:bodyPr>
          <a:lstStyle/>
          <a:p>
            <a:pPr algn="r">
              <a:lnSpc>
                <a:spcPts val="3000"/>
              </a:lnSpc>
              <a:spcAft>
                <a:spcPts val="600"/>
              </a:spcAft>
            </a:pPr>
            <a:r>
              <a:rPr lang="en-US" sz="2500">
                <a:solidFill>
                  <a:srgbClr val="191824"/>
                </a:solidFill>
                <a:latin typeface="HK Grotesk Medium"/>
              </a:rPr>
              <a:t>08</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8164011" y="2178685"/>
            <a:ext cx="9095289" cy="1997085"/>
          </a:xfrm>
          <a:prstGeom prst="rect">
            <a:avLst/>
          </a:prstGeom>
        </p:spPr>
        <p:txBody>
          <a:bodyPr lIns="0" tIns="0" rIns="0" bIns="0" rtlCol="0" anchor="t">
            <a:spAutoFit/>
          </a:bodyPr>
          <a:lstStyle/>
          <a:p>
            <a:pPr>
              <a:lnSpc>
                <a:spcPts val="7699"/>
              </a:lnSpc>
            </a:pPr>
            <a:r>
              <a:rPr lang="en-US" sz="6999" dirty="0">
                <a:solidFill>
                  <a:srgbClr val="FFFFFF"/>
                </a:solidFill>
                <a:latin typeface="HK Grotesk Bold"/>
              </a:rPr>
              <a:t>Control using your hands</a:t>
            </a:r>
          </a:p>
        </p:txBody>
      </p:sp>
      <p:sp>
        <p:nvSpPr>
          <p:cNvPr id="5" name="TextBox 5"/>
          <p:cNvSpPr txBox="1"/>
          <p:nvPr/>
        </p:nvSpPr>
        <p:spPr>
          <a:xfrm>
            <a:off x="8164011" y="4483577"/>
            <a:ext cx="9095289" cy="889282"/>
          </a:xfrm>
          <a:prstGeom prst="rect">
            <a:avLst/>
          </a:prstGeom>
        </p:spPr>
        <p:txBody>
          <a:bodyPr lIns="0" tIns="0" rIns="0" bIns="0" rtlCol="0" anchor="t">
            <a:spAutoFit/>
          </a:bodyPr>
          <a:lstStyle/>
          <a:p>
            <a:pPr>
              <a:lnSpc>
                <a:spcPts val="3510"/>
              </a:lnSpc>
            </a:pPr>
            <a:r>
              <a:rPr lang="en-US" sz="2700" dirty="0">
                <a:solidFill>
                  <a:srgbClr val="FFFFFF"/>
                </a:solidFill>
                <a:latin typeface="HK Grotesk Medium"/>
              </a:rPr>
              <a:t>Interact with the UI using your hands. Power image processing by the Leap Motion sensor</a:t>
            </a:r>
          </a:p>
        </p:txBody>
      </p:sp>
      <p:pic>
        <p:nvPicPr>
          <p:cNvPr id="10" name="Picture 9" descr="A picture containing person, computer, computer, person&#10;&#10;Description automatically generated">
            <a:extLst>
              <a:ext uri="{FF2B5EF4-FFF2-40B4-BE49-F238E27FC236}">
                <a16:creationId xmlns:a16="http://schemas.microsoft.com/office/drawing/2014/main" id="{7BAEF2DB-49E4-4856-92A0-252A8F65DA82}"/>
              </a:ext>
            </a:extLst>
          </p:cNvPr>
          <p:cNvPicPr>
            <a:picLocks noChangeAspect="1"/>
          </p:cNvPicPr>
          <p:nvPr/>
        </p:nvPicPr>
        <p:blipFill rotWithShape="1">
          <a:blip r:embed="rId2">
            <a:extLst>
              <a:ext uri="{28A0092B-C50C-407E-A947-70E740481C1C}">
                <a14:useLocalDpi xmlns:a14="http://schemas.microsoft.com/office/drawing/2010/main" val="0"/>
              </a:ext>
            </a:extLst>
          </a:blip>
          <a:srcRect l="18499" t="5763" r="14501"/>
          <a:stretch/>
        </p:blipFill>
        <p:spPr>
          <a:xfrm>
            <a:off x="533400" y="1820003"/>
            <a:ext cx="7086600" cy="6646993"/>
          </a:xfrm>
          <a:prstGeom prst="rect">
            <a:avLst/>
          </a:prstGeom>
          <a:effectLst>
            <a:softEdge rad="635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30736" y="5101945"/>
            <a:ext cx="6628564" cy="4156355"/>
            <a:chOff x="0" y="0"/>
            <a:chExt cx="8838085" cy="5541807"/>
          </a:xfrm>
        </p:grpSpPr>
        <p:pic>
          <p:nvPicPr>
            <p:cNvPr id="3" name="Picture 3"/>
            <p:cNvPicPr>
              <a:picLocks noChangeAspect="1"/>
            </p:cNvPicPr>
            <p:nvPr/>
          </p:nvPicPr>
          <p:blipFill>
            <a:blip r:embed="rId2"/>
            <a:srcRect/>
            <a:stretch>
              <a:fillRect/>
            </a:stretch>
          </p:blipFill>
          <p:spPr>
            <a:xfrm>
              <a:off x="4187529" y="555830"/>
              <a:ext cx="4650556" cy="4985976"/>
            </a:xfrm>
            <a:prstGeom prst="rect">
              <a:avLst/>
            </a:prstGeom>
          </p:spPr>
        </p:pic>
        <p:pic>
          <p:nvPicPr>
            <p:cNvPr id="4" name="Picture 4"/>
            <p:cNvPicPr>
              <a:picLocks noChangeAspect="1"/>
            </p:cNvPicPr>
            <p:nvPr/>
          </p:nvPicPr>
          <p:blipFill>
            <a:blip r:embed="rId3"/>
            <a:srcRect/>
            <a:stretch>
              <a:fillRect/>
            </a:stretch>
          </p:blipFill>
          <p:spPr>
            <a:xfrm>
              <a:off x="0" y="0"/>
              <a:ext cx="6512807" cy="5541807"/>
            </a:xfrm>
            <a:prstGeom prst="rect">
              <a:avLst/>
            </a:prstGeom>
          </p:spPr>
        </p:pic>
      </p:grpSp>
      <p:sp>
        <p:nvSpPr>
          <p:cNvPr id="5" name="AutoShape 5"/>
          <p:cNvSpPr/>
          <p:nvPr/>
        </p:nvSpPr>
        <p:spPr>
          <a:xfrm>
            <a:off x="0" y="0"/>
            <a:ext cx="9144000" cy="10287000"/>
          </a:xfrm>
          <a:prstGeom prst="rect">
            <a:avLst/>
          </a:prstGeom>
          <a:solidFill>
            <a:srgbClr val="191824"/>
          </a:solidFill>
        </p:spPr>
      </p:sp>
      <p:sp>
        <p:nvSpPr>
          <p:cNvPr id="6" name="TextBox 6"/>
          <p:cNvSpPr txBox="1"/>
          <p:nvPr/>
        </p:nvSpPr>
        <p:spPr>
          <a:xfrm>
            <a:off x="9800592" y="1095375"/>
            <a:ext cx="7458708" cy="1957816"/>
          </a:xfrm>
          <a:prstGeom prst="rect">
            <a:avLst/>
          </a:prstGeom>
        </p:spPr>
        <p:txBody>
          <a:bodyPr lIns="0" tIns="0" rIns="0" bIns="0" rtlCol="0" anchor="t">
            <a:spAutoFit/>
          </a:bodyPr>
          <a:lstStyle/>
          <a:p>
            <a:pPr algn="r">
              <a:lnSpc>
                <a:spcPts val="7699"/>
              </a:lnSpc>
            </a:pPr>
            <a:r>
              <a:rPr lang="en-US" sz="6999">
                <a:solidFill>
                  <a:srgbClr val="191824"/>
                </a:solidFill>
                <a:latin typeface="HK Grotesk Bold"/>
              </a:rPr>
              <a:t>WHOLE BRAIN EMULATION</a:t>
            </a:r>
          </a:p>
        </p:txBody>
      </p:sp>
      <p:sp>
        <p:nvSpPr>
          <p:cNvPr id="7" name="TextBox 7"/>
          <p:cNvSpPr txBox="1"/>
          <p:nvPr/>
        </p:nvSpPr>
        <p:spPr>
          <a:xfrm>
            <a:off x="1028700" y="1000125"/>
            <a:ext cx="6965276" cy="2659689"/>
          </a:xfrm>
          <a:prstGeom prst="rect">
            <a:avLst/>
          </a:prstGeom>
        </p:spPr>
        <p:txBody>
          <a:bodyPr lIns="0" tIns="0" rIns="0" bIns="0" rtlCol="0" anchor="t">
            <a:spAutoFit/>
          </a:bodyPr>
          <a:lstStyle/>
          <a:p>
            <a:pPr>
              <a:lnSpc>
                <a:spcPts val="3509"/>
              </a:lnSpc>
            </a:pPr>
            <a:r>
              <a:rPr lang="en-US" sz="2699">
                <a:solidFill>
                  <a:srgbClr val="FFFFFF"/>
                </a:solidFill>
                <a:latin typeface="HK Grotesk Medium"/>
              </a:rPr>
              <a:t>Presentations are communication tools that can be used as demonstrations, lectures, speeches, reports, and more. It is mostly presented before an audience. It serves a variety of purposes, making presentations powerful tools for convincing and teaching. </a:t>
            </a:r>
          </a:p>
        </p:txBody>
      </p:sp>
      <p:sp>
        <p:nvSpPr>
          <p:cNvPr id="8" name="TextBox 8"/>
          <p:cNvSpPr txBox="1"/>
          <p:nvPr/>
        </p:nvSpPr>
        <p:spPr>
          <a:xfrm>
            <a:off x="1028700" y="7487079"/>
            <a:ext cx="6965276" cy="1771221"/>
          </a:xfrm>
          <a:prstGeom prst="rect">
            <a:avLst/>
          </a:prstGeom>
        </p:spPr>
        <p:txBody>
          <a:bodyPr lIns="0" tIns="0" rIns="0" bIns="0" rtlCol="0" anchor="t">
            <a:spAutoFit/>
          </a:bodyPr>
          <a:lstStyle/>
          <a:p>
            <a:pPr>
              <a:lnSpc>
                <a:spcPts val="3510"/>
              </a:lnSpc>
            </a:pPr>
            <a:r>
              <a:rPr lang="en-US" sz="2700">
                <a:solidFill>
                  <a:srgbClr val="FFFFFF"/>
                </a:solidFill>
                <a:latin typeface="HK Grotesk Medium"/>
              </a:rPr>
              <a:t>Presentations are communication tools that can be used as demonstrations, lectures, speeches, reports, and more. It is mostly presented before an audience.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453</TotalTime>
  <Words>608</Words>
  <Application>Microsoft Office PowerPoint</Application>
  <PresentationFormat>Custom</PresentationFormat>
  <Paragraphs>64</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Arial</vt:lpstr>
      <vt:lpstr>Arimo</vt:lpstr>
      <vt:lpstr>HK Grotesk Medium</vt:lpstr>
      <vt:lpstr>HK Grotesk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Sahil Vanarase</dc:creator>
  <cp:lastModifiedBy>sahil vanarase</cp:lastModifiedBy>
  <cp:revision>17</cp:revision>
  <dcterms:created xsi:type="dcterms:W3CDTF">2020-08-10T11:48:44Z</dcterms:created>
  <dcterms:modified xsi:type="dcterms:W3CDTF">2020-08-28T21:56:39Z</dcterms:modified>
</cp:coreProperties>
</file>

<file path=docProps/thumbnail.jpeg>
</file>